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10.jpeg" ContentType="image/jpeg"/>
  <Override PartName="/ppt/media/media6.mp4" ContentType="video/mp4"/>
  <Override PartName="/ppt/media/image7.png" ContentType="image/png"/>
  <Override PartName="/ppt/media/image8.jpeg" ContentType="image/jpeg"/>
  <Override PartName="/ppt/media/image9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DDF02C-204A-4901-A0BC-A0E5A4D4489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3E3A269-984B-4815-BEC0-D2B3C35BED3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C6E45B0-A3E8-48A1-A299-AF4A7C4EFCD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019035A-43F5-4840-A110-E5AC86EC548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B9D3ACC-0DCA-492C-9EEF-93193DCF63E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Format des Titeltextes durch Klicken bearbeiten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Format des Gliederungstextes durch Klicken bearbeiten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Zweite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Dritte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Vierte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Fünfte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Sechste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Siebte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Format des Gliederungstextes durch Klicken bearbeiten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Zweite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Dritte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Vierte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Fünfte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Sechste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Siebte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&lt;Fußzeile&gt;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2CE33E7-7AE8-400A-B9F0-5AF978470309}" type="slidenum"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&lt;Foliennummer&gt;</a:t>
            </a:fld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&lt;Datum/Uhrzeit&gt;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Format des Titeltextes durch Klicken bearbeiten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Format des Gliederungstextes durch Klicken bearbeiten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Zweite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Dritte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Vierte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Fünfte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Sechste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Siebte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Format des Gliederungstextes durch Klicken bearbeiten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Zweite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Dritte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Vierte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Fünfte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Sechste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Siebte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Format des Gliederungstextes durch Klicken bearbeiten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Zweite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Dritte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Vierte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Fünfte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Sechste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Siebte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&lt;Fußzeile&gt;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" name="PlaceHolder 6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BB2515A-448E-4FB3-AE64-AB1A5EBBC4D4}" type="slidenum"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&lt;Foliennummer&gt;</a:t>
            </a:fld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7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&lt;Datum/Uhrzeit&gt;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Format des Titeltextes durch Klicken bearbeiten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Format des Gliederungstextes durch Klicken bearbeiten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Zweite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Dritte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Vierte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Fünfte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Sechste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Siebte Gliederungsebene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ftr" idx="7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&lt;Fußzeile&gt;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sldNum" idx="8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881C21C-6D83-497F-9F77-F3DFB8EBAFA7}" type="slidenum"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&lt;Foliennummer&gt;</a:t>
            </a:fld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dt" idx="9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de-DE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trike="noStrike" u="none">
                <a:solidFill>
                  <a:srgbClr val="000000"/>
                </a:solidFill>
                <a:uFillTx/>
                <a:latin typeface="Times New Roman"/>
              </a:rPr>
              <a:t>&lt;Datum/Uhrzeit&gt;</a:t>
            </a:r>
            <a:endParaRPr b="0" lang="de-DE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  <p:sldLayoutId id="2147483654" r:id="rId3"/>
    <p:sldLayoutId id="2147483655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bQbRaMrqiME" TargetMode="External"/><Relationship Id="rId2" Type="http://schemas.openxmlformats.org/officeDocument/2006/relationships/hyperlink" Target="https://museen.nuernberg.de/" TargetMode="External"/><Relationship Id="rId3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video" Target="../media/media6.mp4"/><Relationship Id="rId2" Type="http://schemas.microsoft.com/office/2007/relationships/media" Target="../media/media6.mp4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02320"/>
            <a:ext cx="9071280" cy="993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trike="noStrike" u="none">
                <a:solidFill>
                  <a:srgbClr val="000000"/>
                </a:solidFill>
                <a:uFillTx/>
                <a:latin typeface="Arial"/>
              </a:rPr>
              <a:t>Ruth Handler </a:t>
            </a:r>
            <a:br>
              <a:rPr sz="4400"/>
            </a:br>
            <a:r>
              <a:rPr b="0" lang="de-DE" sz="2600" strike="noStrike" u="none">
                <a:solidFill>
                  <a:srgbClr val="000000"/>
                </a:solidFill>
                <a:uFillTx/>
                <a:latin typeface="Arial"/>
              </a:rPr>
              <a:t>The inventor of Barbie</a:t>
            </a:r>
            <a:endParaRPr b="0" lang="de-DE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1"/>
          <a:stretch/>
        </p:blipFill>
        <p:spPr>
          <a:xfrm>
            <a:off x="3395520" y="1326600"/>
            <a:ext cx="3287880" cy="328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trike="noStrike" u="none">
                <a:solidFill>
                  <a:srgbClr val="000000"/>
                </a:solidFill>
                <a:uFillTx/>
                <a:latin typeface="Arial"/>
              </a:rPr>
              <a:t>The End</a:t>
            </a:r>
            <a:endParaRPr b="0" lang="de-D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rgbClr val="000000"/>
                </a:solidFill>
                <a:uFillTx/>
                <a:latin typeface="Arial"/>
              </a:rPr>
              <a:t>sold the company for a huge Profit</a:t>
            </a: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5152320" y="1502640"/>
            <a:ext cx="4426560" cy="2935440"/>
          </a:xfrm>
          <a:prstGeom prst="rect">
            <a:avLst/>
          </a:prstGeom>
          <a:ln w="0">
            <a:noFill/>
          </a:ln>
        </p:spPr>
      </p:pic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rgbClr val="000000"/>
                </a:solidFill>
                <a:uFillTx/>
                <a:latin typeface="Arial"/>
              </a:rPr>
              <a:t>died 11 years later at the age of 85</a:t>
            </a: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trike="noStrike" u="none">
                <a:solidFill>
                  <a:srgbClr val="000000"/>
                </a:solidFill>
                <a:uFillTx/>
                <a:latin typeface="Arial"/>
              </a:rPr>
              <a:t>used sources</a:t>
            </a:r>
            <a:br>
              <a:rPr sz="4400"/>
            </a:br>
            <a:endParaRPr b="0" lang="de-D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32444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https://en.wikipedia.org/wiki/Barbie#History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Video 1st Barbie commercial - </a:t>
            </a:r>
            <a:r>
              <a:rPr b="0" lang="de-DE" sz="1800" strike="noStrike" u="none">
                <a:solidFill>
                  <a:srgbClr val="0000ee"/>
                </a:solidFill>
                <a:uFillTx/>
                <a:latin typeface="Arial"/>
                <a:hlinkClick r:id="rId1"/>
              </a:rPr>
              <a:t>https://www.youtube.com/watch?v=bQbRaMrqiME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https://en.wikipedia.org/wiki/Ruth_Handler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900000" y="1620000"/>
            <a:ext cx="10066320" cy="60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1800" strike="noStrike" u="none">
                <a:solidFill>
                  <a:srgbClr val="0000ee"/>
                </a:solidFill>
                <a:uFillTx/>
                <a:latin typeface="Arial"/>
                <a:hlinkClick r:id="rId2"/>
              </a:rPr>
              <a:t>https://museen.nuernberg.de/</a:t>
            </a:r>
            <a:br>
              <a:rPr sz="1800"/>
            </a:br>
            <a:r>
              <a:rPr b="0" lang="de-DE" sz="1800" strike="noStrike" u="none">
                <a:solidFill>
                  <a:srgbClr val="000000"/>
                </a:solidFill>
                <a:uFillTx/>
                <a:latin typeface="Arial"/>
              </a:rPr>
              <a:t>spielzeugmuseum/die-sammlung/highlights-spielzeugmuseum/vash/puppe-bild-lilli</a:t>
            </a:r>
            <a:endParaRPr b="0" lang="de-DE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trike="noStrike" u="none">
                <a:solidFill>
                  <a:srgbClr val="000000"/>
                </a:solidFill>
                <a:uFillTx/>
                <a:latin typeface="Arial"/>
              </a:rPr>
              <a:t>Born in 1896</a:t>
            </a:r>
            <a:endParaRPr b="0" lang="de-D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rgbClr val="000000"/>
                </a:solidFill>
                <a:uFillTx/>
                <a:latin typeface="Arial"/>
              </a:rPr>
              <a:t>married school </a:t>
            </a:r>
            <a:br>
              <a:rPr sz="3200"/>
            </a:br>
            <a:r>
              <a:rPr b="0" lang="de-DE" sz="3200" strike="noStrike" u="none">
                <a:solidFill>
                  <a:srgbClr val="000000"/>
                </a:solidFill>
                <a:uFillTx/>
                <a:latin typeface="Arial"/>
              </a:rPr>
              <a:t>boyfriend Elliot at 21</a:t>
            </a: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6101280" y="1326600"/>
            <a:ext cx="2528640" cy="3287880"/>
          </a:xfrm>
          <a:prstGeom prst="rect">
            <a:avLst/>
          </a:prstGeom>
          <a:ln w="0">
            <a:noFill/>
          </a:ln>
        </p:spPr>
      </p:pic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rgbClr val="000000"/>
                </a:solidFill>
                <a:uFillTx/>
                <a:latin typeface="Arial"/>
              </a:rPr>
              <a:t>moved to hollywood together</a:t>
            </a: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trike="noStrike" u="none">
                <a:solidFill>
                  <a:srgbClr val="000000"/>
                </a:solidFill>
                <a:uFillTx/>
                <a:latin typeface="Arial"/>
              </a:rPr>
              <a:t>MATTEL</a:t>
            </a:r>
            <a:endParaRPr b="0" lang="de-D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rgbClr val="000000"/>
                </a:solidFill>
                <a:uFillTx/>
                <a:latin typeface="Arial"/>
              </a:rPr>
              <a:t>Elliot founded company „MATTEL“ during </a:t>
            </a:r>
            <a:br>
              <a:rPr sz="3200"/>
            </a:br>
            <a:r>
              <a:rPr b="0" lang="de-DE" sz="3200" strike="noStrike" u="none">
                <a:solidFill>
                  <a:srgbClr val="000000"/>
                </a:solidFill>
                <a:uFillTx/>
                <a:latin typeface="Arial"/>
              </a:rPr>
              <a:t>2. World war</a:t>
            </a: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5152320" y="1611720"/>
            <a:ext cx="4426560" cy="271764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rgbClr val="000000"/>
                </a:solidFill>
                <a:uFillTx/>
                <a:latin typeface="Arial"/>
              </a:rPr>
              <a:t>they sold furniture, „knick knacks“ and plastic toys</a:t>
            </a: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trike="noStrike" u="none">
                <a:solidFill>
                  <a:srgbClr val="000000"/>
                </a:solidFill>
                <a:uFillTx/>
                <a:latin typeface="Arial"/>
              </a:rPr>
              <a:t>Ruths children Kenneth &amp; Barbera</a:t>
            </a:r>
            <a:endParaRPr b="0" lang="de-D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rgbClr val="000000"/>
                </a:solidFill>
                <a:uFillTx/>
                <a:latin typeface="Arial"/>
              </a:rPr>
              <a:t>Barbera did not like playing with Baby born dolls</a:t>
            </a: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6101280" y="1326600"/>
            <a:ext cx="2528640" cy="328788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rgbClr val="000000"/>
                </a:solidFill>
                <a:uFillTx/>
                <a:latin typeface="Arial"/>
              </a:rPr>
              <a:t>prefered dolls to dress up</a:t>
            </a: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trike="noStrike" u="none">
                <a:solidFill>
                  <a:srgbClr val="000000"/>
                </a:solidFill>
                <a:uFillTx/>
                <a:latin typeface="Arial"/>
              </a:rPr>
              <a:t>Bild-Lilly</a:t>
            </a:r>
            <a:endParaRPr b="0" lang="de-D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rgbClr val="000000"/>
                </a:solidFill>
                <a:uFillTx/>
                <a:latin typeface="Arial"/>
              </a:rPr>
              <a:t>Ruth found „Bild-Lilly“ on a trip in 1956</a:t>
            </a: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6224400" y="1326600"/>
            <a:ext cx="2282760" cy="3287880"/>
          </a:xfrm>
          <a:prstGeom prst="rect">
            <a:avLst/>
          </a:prstGeom>
          <a:ln w="0">
            <a:noFill/>
          </a:ln>
        </p:spPr>
      </p:pic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rgbClr val="000000"/>
                </a:solidFill>
                <a:uFillTx/>
                <a:latin typeface="Arial"/>
              </a:rPr>
              <a:t>Idea for the Barbie was born</a:t>
            </a: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trike="noStrike" u="none">
                <a:solidFill>
                  <a:srgbClr val="000000"/>
                </a:solidFill>
                <a:uFillTx/>
                <a:latin typeface="Arial"/>
              </a:rPr>
              <a:t>The Barbie came onto </a:t>
            </a:r>
            <a:br>
              <a:rPr sz="4400"/>
            </a:br>
            <a:r>
              <a:rPr b="0" lang="de-DE" sz="4400" strike="noStrike" u="none">
                <a:solidFill>
                  <a:srgbClr val="000000"/>
                </a:solidFill>
                <a:uFillTx/>
                <a:latin typeface="Arial"/>
              </a:rPr>
              <a:t>the market at 1959</a:t>
            </a:r>
            <a:endParaRPr b="0" lang="de-D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3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600640" y="1326600"/>
            <a:ext cx="4877280" cy="328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trike="noStrike" u="none">
                <a:solidFill>
                  <a:srgbClr val="000000"/>
                </a:solidFill>
                <a:uFillTx/>
                <a:latin typeface="Arial"/>
              </a:rPr>
              <a:t>First Barbies</a:t>
            </a:r>
            <a:endParaRPr b="0" lang="de-D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1484280" y="1326600"/>
            <a:ext cx="2465640" cy="3287880"/>
          </a:xfrm>
          <a:prstGeom prst="rect">
            <a:avLst/>
          </a:prstGeom>
          <a:ln w="0">
            <a:noFill/>
          </a:ln>
        </p:spPr>
      </p:pic>
      <p:pic>
        <p:nvPicPr>
          <p:cNvPr id="56" name="" descr=""/>
          <p:cNvPicPr/>
          <p:nvPr/>
        </p:nvPicPr>
        <p:blipFill>
          <a:blip r:embed="rId2"/>
          <a:stretch/>
        </p:blipFill>
        <p:spPr>
          <a:xfrm>
            <a:off x="5152320" y="1508400"/>
            <a:ext cx="4426560" cy="292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trike="noStrike" u="none">
                <a:solidFill>
                  <a:srgbClr val="000000"/>
                </a:solidFill>
                <a:uFillTx/>
                <a:latin typeface="Arial"/>
              </a:rPr>
              <a:t>She suffered from breast cancer in 1960</a:t>
            </a:r>
            <a:endParaRPr b="0" lang="de-D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rgbClr val="000000"/>
                </a:solidFill>
                <a:uFillTx/>
                <a:latin typeface="Arial"/>
              </a:rPr>
              <a:t>suffered from </a:t>
            </a:r>
            <a:br>
              <a:rPr sz="3200"/>
            </a:br>
            <a:r>
              <a:rPr b="0" lang="de-DE" sz="3200" strike="noStrike" u="none">
                <a:solidFill>
                  <a:srgbClr val="000000"/>
                </a:solidFill>
                <a:uFillTx/>
                <a:latin typeface="Arial"/>
              </a:rPr>
              <a:t>breast cancer in 1960</a:t>
            </a: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 rot="8400">
            <a:off x="5188320" y="1502640"/>
            <a:ext cx="4426560" cy="2935440"/>
          </a:xfrm>
          <a:prstGeom prst="rect">
            <a:avLst/>
          </a:prstGeom>
          <a:ln w="0">
            <a:noFill/>
          </a:ln>
        </p:spPr>
      </p:pic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rgbClr val="000000"/>
                </a:solidFill>
                <a:uFillTx/>
                <a:latin typeface="Arial"/>
              </a:rPr>
              <a:t>had to remove a breast</a:t>
            </a: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4400" strike="noStrike" u="none">
                <a:solidFill>
                  <a:srgbClr val="000000"/>
                </a:solidFill>
                <a:uFillTx/>
                <a:latin typeface="Arial"/>
              </a:rPr>
              <a:t>„</a:t>
            </a:r>
            <a:r>
              <a:rPr b="0" lang="de-DE" sz="4400" strike="noStrike" u="none">
                <a:solidFill>
                  <a:srgbClr val="000000"/>
                </a:solidFill>
                <a:uFillTx/>
                <a:latin typeface="Arial"/>
              </a:rPr>
              <a:t>Nearly me“</a:t>
            </a:r>
            <a:endParaRPr b="0" lang="de-DE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rgbClr val="000000"/>
                </a:solidFill>
                <a:uFillTx/>
                <a:latin typeface="Arial"/>
              </a:rPr>
              <a:t>could not find good breast protheses</a:t>
            </a: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6084720" y="1326600"/>
            <a:ext cx="2562120" cy="3287880"/>
          </a:xfrm>
          <a:prstGeom prst="rect">
            <a:avLst/>
          </a:prstGeom>
          <a:ln w="0">
            <a:noFill/>
          </a:ln>
        </p:spPr>
      </p:pic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trike="noStrike" u="none">
                <a:solidFill>
                  <a:srgbClr val="000000"/>
                </a:solidFill>
                <a:uFillTx/>
                <a:latin typeface="Arial"/>
              </a:rPr>
              <a:t>founded „Nearly me“ and made comfortable breast protheses</a:t>
            </a:r>
            <a:endParaRPr b="0" lang="de-DE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Application>LibreOffice/24.8.2.1$Linux_X86_64 LibreOffice_project/480$Build-1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2024-10-15T17:33:30Z</dcterms:created>
  <dc:creator/>
  <dc:description/>
  <dc:language>de-DE</dc:language>
  <cp:lastModifiedBy/>
  <cp:lastPrinted>2024-10-15T20:42:48Z</cp:lastPrinted>
  <dcterms:modified xsi:type="dcterms:W3CDTF">2024-10-16T20:20:21Z</dcterms:modified>
  <cp:revision>11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